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60" r:id="rId5"/>
    <p:sldId id="262" r:id="rId6"/>
    <p:sldId id="263" r:id="rId7"/>
    <p:sldId id="264" r:id="rId8"/>
    <p:sldId id="265" r:id="rId9"/>
  </p:sldIdLst>
  <p:sldSz cx="14630400" cy="8229600"/>
  <p:notesSz cx="8229600" cy="14630400"/>
  <p:embeddedFontLst>
    <p:embeddedFont>
      <p:font typeface="Calibri" panose="020F0502020204030204" pitchFamily="34" charset="0"/>
      <p:regular r:id="rId11"/>
      <p:bold r:id="rId12"/>
      <p:italic r:id="rId13"/>
      <p:boldItalic r:id="rId14"/>
    </p:embeddedFont>
    <p:embeddedFont>
      <p:font typeface="Inter"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7" d="100"/>
          <a:sy n="57" d="100"/>
        </p:scale>
        <p:origin x="55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064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7.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5.svg"/><Relationship Id="rId5" Type="http://schemas.openxmlformats.org/officeDocument/2006/relationships/image" Target="../media/image-5-3.svg"/><Relationship Id="rId4" Type="http://schemas.openxmlformats.org/officeDocument/2006/relationships/image" Target="../media/image7.png"/><Relationship Id="rId9" Type="http://schemas.openxmlformats.org/officeDocument/2006/relationships/image" Target="../media/image-5-9.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9-7.sv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9-5.svg"/><Relationship Id="rId5" Type="http://schemas.openxmlformats.org/officeDocument/2006/relationships/image" Target="../media/image-9-3.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69525"/>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Dashboard Performance Insights</a:t>
            </a:r>
            <a:endParaRPr lang="en-US" sz="3900" dirty="0"/>
          </a:p>
        </p:txBody>
      </p:sp>
      <p:sp>
        <p:nvSpPr>
          <p:cNvPr id="4" name="Text 1"/>
          <p:cNvSpPr/>
          <p:nvPr/>
        </p:nvSpPr>
        <p:spPr>
          <a:xfrm>
            <a:off x="793790" y="4407337"/>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 comprehensive analysis of key metrics, performance indicators, and strategic insights derived from our dashboard data. This presentation provides actionable intelligence for informed decision-making.</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9144000" y="0"/>
            <a:ext cx="5486400" cy="8229600"/>
          </a:xfrm>
          <a:prstGeom prst="rect">
            <a:avLst/>
          </a:prstGeom>
          <a:solidFill>
            <a:srgbClr val="DFDFE0"/>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04136" y="620435"/>
            <a:ext cx="7735729" cy="1100376"/>
          </a:xfrm>
          <a:prstGeom prst="rect">
            <a:avLst/>
          </a:prstGeom>
          <a:noFill/>
          <a:ln/>
        </p:spPr>
        <p:txBody>
          <a:bodyPr wrap="square" lIns="0" tIns="0" rIns="0" bIns="0" rtlCol="0" anchor="t"/>
          <a:lstStyle/>
          <a:p>
            <a:pPr marL="0" indent="0" algn="l">
              <a:lnSpc>
                <a:spcPts val="4300"/>
              </a:lnSpc>
              <a:buNone/>
            </a:pPr>
            <a:r>
              <a:rPr lang="en-US" sz="3450" b="1" dirty="0">
                <a:solidFill>
                  <a:srgbClr val="000000"/>
                </a:solidFill>
                <a:latin typeface="Inter Bold" pitchFamily="34" charset="0"/>
                <a:ea typeface="Inter Bold" pitchFamily="34" charset="-122"/>
                <a:cs typeface="Inter Bold" pitchFamily="34" charset="-120"/>
              </a:rPr>
              <a:t>Executive Summary: Key Performance Metrics</a:t>
            </a:r>
            <a:endParaRPr lang="en-US" sz="3450" dirty="0"/>
          </a:p>
        </p:txBody>
      </p:sp>
      <p:sp>
        <p:nvSpPr>
          <p:cNvPr id="6" name="Text 2"/>
          <p:cNvSpPr/>
          <p:nvPr/>
        </p:nvSpPr>
        <p:spPr>
          <a:xfrm>
            <a:off x="704136" y="2072759"/>
            <a:ext cx="2431852" cy="580906"/>
          </a:xfrm>
          <a:prstGeom prst="rect">
            <a:avLst/>
          </a:prstGeom>
          <a:noFill/>
          <a:ln/>
        </p:spPr>
        <p:txBody>
          <a:bodyPr wrap="none" lIns="0" tIns="0" rIns="0" bIns="0" rtlCol="0" anchor="t"/>
          <a:lstStyle/>
          <a:p>
            <a:pPr marL="0" indent="0" algn="ctr">
              <a:lnSpc>
                <a:spcPts val="4550"/>
              </a:lnSpc>
              <a:buNone/>
            </a:pPr>
            <a:r>
              <a:rPr lang="en-US" sz="4550" b="1" dirty="0">
                <a:solidFill>
                  <a:srgbClr val="272525"/>
                </a:solidFill>
                <a:latin typeface="Inter Bold" pitchFamily="34" charset="0"/>
                <a:ea typeface="Inter Bold" pitchFamily="34" charset="-122"/>
                <a:cs typeface="Inter Bold" pitchFamily="34" charset="-120"/>
              </a:rPr>
              <a:t>2.4M</a:t>
            </a:r>
            <a:endParaRPr lang="en-US" sz="4550" dirty="0"/>
          </a:p>
        </p:txBody>
      </p:sp>
      <p:sp>
        <p:nvSpPr>
          <p:cNvPr id="7" name="Text 3"/>
          <p:cNvSpPr/>
          <p:nvPr/>
        </p:nvSpPr>
        <p:spPr>
          <a:xfrm>
            <a:off x="819745" y="2873573"/>
            <a:ext cx="2200632" cy="275034"/>
          </a:xfrm>
          <a:prstGeom prst="rect">
            <a:avLst/>
          </a:prstGeom>
          <a:noFill/>
          <a:ln/>
        </p:spPr>
        <p:txBody>
          <a:bodyPr wrap="none" lIns="0" tIns="0" rIns="0" bIns="0" rtlCol="0" anchor="t"/>
          <a:lstStyle/>
          <a:p>
            <a:pPr marL="0" indent="0" algn="ctr">
              <a:lnSpc>
                <a:spcPts val="2150"/>
              </a:lnSpc>
              <a:buNone/>
            </a:pPr>
            <a:r>
              <a:rPr lang="en-US" sz="1700" b="1" dirty="0">
                <a:solidFill>
                  <a:srgbClr val="272525"/>
                </a:solidFill>
                <a:latin typeface="Inter Bold" pitchFamily="34" charset="0"/>
                <a:ea typeface="Inter Bold" pitchFamily="34" charset="-122"/>
                <a:cs typeface="Inter Bold" pitchFamily="34" charset="-120"/>
              </a:rPr>
              <a:t>Total Revenue</a:t>
            </a:r>
            <a:endParaRPr lang="en-US" sz="1700" dirty="0"/>
          </a:p>
        </p:txBody>
      </p:sp>
      <p:sp>
        <p:nvSpPr>
          <p:cNvPr id="8" name="Text 4"/>
          <p:cNvSpPr/>
          <p:nvPr/>
        </p:nvSpPr>
        <p:spPr>
          <a:xfrm>
            <a:off x="704136" y="3254216"/>
            <a:ext cx="2431852" cy="845106"/>
          </a:xfrm>
          <a:prstGeom prst="rect">
            <a:avLst/>
          </a:prstGeom>
          <a:noFill/>
          <a:ln/>
        </p:spPr>
        <p:txBody>
          <a:bodyPr wrap="square" lIns="0" tIns="0" rIns="0" bIns="0" rtlCol="0" anchor="t"/>
          <a:lstStyle/>
          <a:p>
            <a:pPr marL="0" indent="0" algn="ctr">
              <a:lnSpc>
                <a:spcPts val="2200"/>
              </a:lnSpc>
              <a:buNone/>
            </a:pPr>
            <a:r>
              <a:rPr lang="en-US" sz="1350" dirty="0">
                <a:solidFill>
                  <a:srgbClr val="272525"/>
                </a:solidFill>
                <a:latin typeface="Inter" pitchFamily="34" charset="0"/>
                <a:ea typeface="Inter" pitchFamily="34" charset="-122"/>
                <a:cs typeface="Inter" pitchFamily="34" charset="-120"/>
              </a:rPr>
              <a:t>Quarter-over-quarter growth demonstrating strong market performance</a:t>
            </a:r>
            <a:endParaRPr lang="en-US" sz="1350" dirty="0"/>
          </a:p>
        </p:txBody>
      </p:sp>
      <p:sp>
        <p:nvSpPr>
          <p:cNvPr id="9" name="Text 5"/>
          <p:cNvSpPr/>
          <p:nvPr/>
        </p:nvSpPr>
        <p:spPr>
          <a:xfrm>
            <a:off x="3356015" y="2072759"/>
            <a:ext cx="2431852" cy="580906"/>
          </a:xfrm>
          <a:prstGeom prst="rect">
            <a:avLst/>
          </a:prstGeom>
          <a:noFill/>
          <a:ln/>
        </p:spPr>
        <p:txBody>
          <a:bodyPr wrap="none" lIns="0" tIns="0" rIns="0" bIns="0" rtlCol="0" anchor="t"/>
          <a:lstStyle/>
          <a:p>
            <a:pPr marL="0" indent="0" algn="ctr">
              <a:lnSpc>
                <a:spcPts val="4550"/>
              </a:lnSpc>
              <a:buNone/>
            </a:pPr>
            <a:r>
              <a:rPr lang="en-US" sz="4550" b="1" dirty="0">
                <a:solidFill>
                  <a:srgbClr val="272525"/>
                </a:solidFill>
                <a:latin typeface="Inter Bold" pitchFamily="34" charset="0"/>
                <a:ea typeface="Inter Bold" pitchFamily="34" charset="-122"/>
                <a:cs typeface="Inter Bold" pitchFamily="34" charset="-120"/>
              </a:rPr>
              <a:t>87%</a:t>
            </a:r>
            <a:endParaRPr lang="en-US" sz="4550" dirty="0"/>
          </a:p>
        </p:txBody>
      </p:sp>
      <p:sp>
        <p:nvSpPr>
          <p:cNvPr id="10" name="Text 6"/>
          <p:cNvSpPr/>
          <p:nvPr/>
        </p:nvSpPr>
        <p:spPr>
          <a:xfrm>
            <a:off x="3373636" y="2873573"/>
            <a:ext cx="2396490" cy="275034"/>
          </a:xfrm>
          <a:prstGeom prst="rect">
            <a:avLst/>
          </a:prstGeom>
          <a:noFill/>
          <a:ln/>
        </p:spPr>
        <p:txBody>
          <a:bodyPr wrap="none" lIns="0" tIns="0" rIns="0" bIns="0" rtlCol="0" anchor="t"/>
          <a:lstStyle/>
          <a:p>
            <a:pPr marL="0" indent="0" algn="ctr">
              <a:lnSpc>
                <a:spcPts val="2150"/>
              </a:lnSpc>
              <a:buNone/>
            </a:pPr>
            <a:r>
              <a:rPr lang="en-US" sz="1700" b="1" dirty="0">
                <a:solidFill>
                  <a:srgbClr val="272525"/>
                </a:solidFill>
                <a:latin typeface="Inter Bold" pitchFamily="34" charset="0"/>
                <a:ea typeface="Inter Bold" pitchFamily="34" charset="-122"/>
                <a:cs typeface="Inter Bold" pitchFamily="34" charset="-120"/>
              </a:rPr>
              <a:t>Customer Satisfaction</a:t>
            </a:r>
            <a:endParaRPr lang="en-US" sz="1700" dirty="0"/>
          </a:p>
        </p:txBody>
      </p:sp>
      <p:sp>
        <p:nvSpPr>
          <p:cNvPr id="11" name="Text 7"/>
          <p:cNvSpPr/>
          <p:nvPr/>
        </p:nvSpPr>
        <p:spPr>
          <a:xfrm>
            <a:off x="3356015" y="3254216"/>
            <a:ext cx="2431852" cy="845106"/>
          </a:xfrm>
          <a:prstGeom prst="rect">
            <a:avLst/>
          </a:prstGeom>
          <a:noFill/>
          <a:ln/>
        </p:spPr>
        <p:txBody>
          <a:bodyPr wrap="square" lIns="0" tIns="0" rIns="0" bIns="0" rtlCol="0" anchor="t"/>
          <a:lstStyle/>
          <a:p>
            <a:pPr marL="0" indent="0" algn="ctr">
              <a:lnSpc>
                <a:spcPts val="2200"/>
              </a:lnSpc>
              <a:buNone/>
            </a:pPr>
            <a:r>
              <a:rPr lang="en-US" sz="1350" dirty="0">
                <a:solidFill>
                  <a:srgbClr val="272525"/>
                </a:solidFill>
                <a:latin typeface="Inter" pitchFamily="34" charset="0"/>
                <a:ea typeface="Inter" pitchFamily="34" charset="-122"/>
                <a:cs typeface="Inter" pitchFamily="34" charset="-120"/>
              </a:rPr>
              <a:t>Exceeding industry benchmarks in service delivery</a:t>
            </a:r>
            <a:endParaRPr lang="en-US" sz="1350" dirty="0"/>
          </a:p>
        </p:txBody>
      </p:sp>
      <p:sp>
        <p:nvSpPr>
          <p:cNvPr id="12" name="Text 8"/>
          <p:cNvSpPr/>
          <p:nvPr/>
        </p:nvSpPr>
        <p:spPr>
          <a:xfrm>
            <a:off x="6007894" y="2072759"/>
            <a:ext cx="2431852" cy="580906"/>
          </a:xfrm>
          <a:prstGeom prst="rect">
            <a:avLst/>
          </a:prstGeom>
          <a:noFill/>
          <a:ln/>
        </p:spPr>
        <p:txBody>
          <a:bodyPr wrap="none" lIns="0" tIns="0" rIns="0" bIns="0" rtlCol="0" anchor="t"/>
          <a:lstStyle/>
          <a:p>
            <a:pPr marL="0" indent="0" algn="ctr">
              <a:lnSpc>
                <a:spcPts val="4550"/>
              </a:lnSpc>
              <a:buNone/>
            </a:pPr>
            <a:r>
              <a:rPr lang="en-US" sz="4550" b="1" dirty="0">
                <a:solidFill>
                  <a:srgbClr val="272525"/>
                </a:solidFill>
                <a:latin typeface="Inter Bold" pitchFamily="34" charset="0"/>
                <a:ea typeface="Inter Bold" pitchFamily="34" charset="-122"/>
                <a:cs typeface="Inter Bold" pitchFamily="34" charset="-120"/>
              </a:rPr>
              <a:t>156</a:t>
            </a:r>
            <a:endParaRPr lang="en-US" sz="4550" dirty="0"/>
          </a:p>
        </p:txBody>
      </p:sp>
      <p:sp>
        <p:nvSpPr>
          <p:cNvPr id="13" name="Text 9"/>
          <p:cNvSpPr/>
          <p:nvPr/>
        </p:nvSpPr>
        <p:spPr>
          <a:xfrm>
            <a:off x="6123503" y="2873573"/>
            <a:ext cx="2200632" cy="275034"/>
          </a:xfrm>
          <a:prstGeom prst="rect">
            <a:avLst/>
          </a:prstGeom>
          <a:noFill/>
          <a:ln/>
        </p:spPr>
        <p:txBody>
          <a:bodyPr wrap="none" lIns="0" tIns="0" rIns="0" bIns="0" rtlCol="0" anchor="t"/>
          <a:lstStyle/>
          <a:p>
            <a:pPr marL="0" indent="0" algn="ctr">
              <a:lnSpc>
                <a:spcPts val="2150"/>
              </a:lnSpc>
              <a:buNone/>
            </a:pPr>
            <a:r>
              <a:rPr lang="en-US" sz="1700" b="1" dirty="0">
                <a:solidFill>
                  <a:srgbClr val="272525"/>
                </a:solidFill>
                <a:latin typeface="Inter Bold" pitchFamily="34" charset="0"/>
                <a:ea typeface="Inter Bold" pitchFamily="34" charset="-122"/>
                <a:cs typeface="Inter Bold" pitchFamily="34" charset="-120"/>
              </a:rPr>
              <a:t>Active Projects</a:t>
            </a:r>
            <a:endParaRPr lang="en-US" sz="1700" dirty="0"/>
          </a:p>
        </p:txBody>
      </p:sp>
      <p:sp>
        <p:nvSpPr>
          <p:cNvPr id="14" name="Text 10"/>
          <p:cNvSpPr/>
          <p:nvPr/>
        </p:nvSpPr>
        <p:spPr>
          <a:xfrm>
            <a:off x="6007894" y="3254216"/>
            <a:ext cx="2431852" cy="563404"/>
          </a:xfrm>
          <a:prstGeom prst="rect">
            <a:avLst/>
          </a:prstGeom>
          <a:noFill/>
          <a:ln/>
        </p:spPr>
        <p:txBody>
          <a:bodyPr wrap="square" lIns="0" tIns="0" rIns="0" bIns="0" rtlCol="0" anchor="t"/>
          <a:lstStyle/>
          <a:p>
            <a:pPr marL="0" indent="0" algn="ctr">
              <a:lnSpc>
                <a:spcPts val="2200"/>
              </a:lnSpc>
              <a:buNone/>
            </a:pPr>
            <a:r>
              <a:rPr lang="en-US" sz="1350" dirty="0">
                <a:solidFill>
                  <a:srgbClr val="272525"/>
                </a:solidFill>
                <a:latin typeface="Inter" pitchFamily="34" charset="0"/>
                <a:ea typeface="Inter" pitchFamily="34" charset="-122"/>
                <a:cs typeface="Inter" pitchFamily="34" charset="-120"/>
              </a:rPr>
              <a:t>Diverse portfolio spanning multiple business segments</a:t>
            </a:r>
            <a:endParaRPr lang="en-US" sz="1350" dirty="0"/>
          </a:p>
        </p:txBody>
      </p:sp>
      <p:sp>
        <p:nvSpPr>
          <p:cNvPr id="15" name="Text 11"/>
          <p:cNvSpPr/>
          <p:nvPr/>
        </p:nvSpPr>
        <p:spPr>
          <a:xfrm>
            <a:off x="3356015" y="4539377"/>
            <a:ext cx="2431852" cy="580906"/>
          </a:xfrm>
          <a:prstGeom prst="rect">
            <a:avLst/>
          </a:prstGeom>
          <a:noFill/>
          <a:ln/>
        </p:spPr>
        <p:txBody>
          <a:bodyPr wrap="none" lIns="0" tIns="0" rIns="0" bIns="0" rtlCol="0" anchor="t"/>
          <a:lstStyle/>
          <a:p>
            <a:pPr marL="0" indent="0" algn="ctr">
              <a:lnSpc>
                <a:spcPts val="4550"/>
              </a:lnSpc>
              <a:buNone/>
            </a:pPr>
            <a:r>
              <a:rPr lang="en-US" sz="4550" b="1" dirty="0">
                <a:solidFill>
                  <a:srgbClr val="272525"/>
                </a:solidFill>
                <a:latin typeface="Inter Bold" pitchFamily="34" charset="0"/>
                <a:ea typeface="Inter Bold" pitchFamily="34" charset="-122"/>
                <a:cs typeface="Inter Bold" pitchFamily="34" charset="-120"/>
              </a:rPr>
              <a:t>34%</a:t>
            </a:r>
            <a:endParaRPr lang="en-US" sz="4550" dirty="0"/>
          </a:p>
        </p:txBody>
      </p:sp>
      <p:sp>
        <p:nvSpPr>
          <p:cNvPr id="16" name="Text 12"/>
          <p:cNvSpPr/>
          <p:nvPr/>
        </p:nvSpPr>
        <p:spPr>
          <a:xfrm>
            <a:off x="3471624" y="5340191"/>
            <a:ext cx="2200632" cy="275034"/>
          </a:xfrm>
          <a:prstGeom prst="rect">
            <a:avLst/>
          </a:prstGeom>
          <a:noFill/>
          <a:ln/>
        </p:spPr>
        <p:txBody>
          <a:bodyPr wrap="none" lIns="0" tIns="0" rIns="0" bIns="0" rtlCol="0" anchor="t"/>
          <a:lstStyle/>
          <a:p>
            <a:pPr marL="0" indent="0" algn="ctr">
              <a:lnSpc>
                <a:spcPts val="2150"/>
              </a:lnSpc>
              <a:buNone/>
            </a:pPr>
            <a:r>
              <a:rPr lang="en-US" sz="1700" b="1" dirty="0">
                <a:solidFill>
                  <a:srgbClr val="272525"/>
                </a:solidFill>
                <a:latin typeface="Inter Bold" pitchFamily="34" charset="0"/>
                <a:ea typeface="Inter Bold" pitchFamily="34" charset="-122"/>
                <a:cs typeface="Inter Bold" pitchFamily="34" charset="-120"/>
              </a:rPr>
              <a:t>YoY Growth</a:t>
            </a:r>
            <a:endParaRPr lang="en-US" sz="1700" dirty="0"/>
          </a:p>
        </p:txBody>
      </p:sp>
      <p:sp>
        <p:nvSpPr>
          <p:cNvPr id="17" name="Text 13"/>
          <p:cNvSpPr/>
          <p:nvPr/>
        </p:nvSpPr>
        <p:spPr>
          <a:xfrm>
            <a:off x="3356015" y="5720834"/>
            <a:ext cx="2431852" cy="563404"/>
          </a:xfrm>
          <a:prstGeom prst="rect">
            <a:avLst/>
          </a:prstGeom>
          <a:noFill/>
          <a:ln/>
        </p:spPr>
        <p:txBody>
          <a:bodyPr wrap="square" lIns="0" tIns="0" rIns="0" bIns="0" rtlCol="0" anchor="t"/>
          <a:lstStyle/>
          <a:p>
            <a:pPr marL="0" indent="0" algn="ctr">
              <a:lnSpc>
                <a:spcPts val="2200"/>
              </a:lnSpc>
              <a:buNone/>
            </a:pPr>
            <a:r>
              <a:rPr lang="en-US" sz="1350" dirty="0">
                <a:solidFill>
                  <a:srgbClr val="272525"/>
                </a:solidFill>
                <a:latin typeface="Inter" pitchFamily="34" charset="0"/>
                <a:ea typeface="Inter" pitchFamily="34" charset="-122"/>
                <a:cs typeface="Inter" pitchFamily="34" charset="-120"/>
              </a:rPr>
              <a:t>Consistent expansion across all major verticals</a:t>
            </a:r>
            <a:endParaRPr lang="en-US" sz="1350" dirty="0"/>
          </a:p>
        </p:txBody>
      </p:sp>
      <p:sp>
        <p:nvSpPr>
          <p:cNvPr id="18" name="Text 14"/>
          <p:cNvSpPr/>
          <p:nvPr/>
        </p:nvSpPr>
        <p:spPr>
          <a:xfrm>
            <a:off x="704136" y="6482239"/>
            <a:ext cx="7735729" cy="1126808"/>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Our dashboard reveals exceptional performance across critical business dimensions. The data highlights sustained momentum in revenue generation, customer engagement, and operational excellence, positioning us favourably for continued growth in competitive markets.</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22534"/>
            <a:ext cx="10510242"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Revenue Trends and Financial Performance</a:t>
            </a:r>
            <a:endParaRPr lang="en-US" sz="3900" dirty="0"/>
          </a:p>
        </p:txBody>
      </p:sp>
      <p:sp>
        <p:nvSpPr>
          <p:cNvPr id="3" name="Text 1"/>
          <p:cNvSpPr/>
          <p:nvPr/>
        </p:nvSpPr>
        <p:spPr>
          <a:xfrm>
            <a:off x="793790" y="2338626"/>
            <a:ext cx="4047411"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Inter Bold" pitchFamily="34" charset="0"/>
                <a:ea typeface="Inter Bold" pitchFamily="34" charset="-122"/>
                <a:cs typeface="Inter Bold" pitchFamily="34" charset="-120"/>
              </a:rPr>
              <a:t>Quarterly Revenue Analysis</a:t>
            </a:r>
            <a:endParaRPr lang="en-US" sz="2300" dirty="0"/>
          </a:p>
        </p:txBody>
      </p:sp>
      <p:sp>
        <p:nvSpPr>
          <p:cNvPr id="4" name="Text 2"/>
          <p:cNvSpPr/>
          <p:nvPr/>
        </p:nvSpPr>
        <p:spPr>
          <a:xfrm>
            <a:off x="793790" y="2909054"/>
            <a:ext cx="695563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 dashboard reveals consistent revenue growth throughout the fiscal year, with Q4 demonstrating exceptional performance at ₹68 lakhs, representing a 22% increase from Q3.</a:t>
            </a:r>
            <a:endParaRPr lang="en-US" sz="1550" dirty="0"/>
          </a:p>
        </p:txBody>
      </p:sp>
      <p:sp>
        <p:nvSpPr>
          <p:cNvPr id="5" name="Text 3"/>
          <p:cNvSpPr/>
          <p:nvPr/>
        </p:nvSpPr>
        <p:spPr>
          <a:xfrm>
            <a:off x="793790" y="4040267"/>
            <a:ext cx="6955631"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Key revenue drivers include:</a:t>
            </a:r>
            <a:endParaRPr lang="en-US" sz="1550" dirty="0"/>
          </a:p>
        </p:txBody>
      </p:sp>
      <p:sp>
        <p:nvSpPr>
          <p:cNvPr id="6" name="Text 4"/>
          <p:cNvSpPr/>
          <p:nvPr/>
        </p:nvSpPr>
        <p:spPr>
          <a:xfrm>
            <a:off x="793790" y="4536400"/>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Enhanced customer acquisition strategies</a:t>
            </a:r>
            <a:endParaRPr lang="en-US" sz="1550" dirty="0"/>
          </a:p>
        </p:txBody>
      </p:sp>
      <p:sp>
        <p:nvSpPr>
          <p:cNvPr id="7" name="Text 5"/>
          <p:cNvSpPr/>
          <p:nvPr/>
        </p:nvSpPr>
        <p:spPr>
          <a:xfrm>
            <a:off x="793790" y="4923353"/>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Improved product-market fit</a:t>
            </a:r>
            <a:endParaRPr lang="en-US" sz="1550" dirty="0"/>
          </a:p>
        </p:txBody>
      </p:sp>
      <p:sp>
        <p:nvSpPr>
          <p:cNvPr id="8" name="Text 6"/>
          <p:cNvSpPr/>
          <p:nvPr/>
        </p:nvSpPr>
        <p:spPr>
          <a:xfrm>
            <a:off x="793790" y="5310307"/>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Strategic pricing optimisation</a:t>
            </a:r>
            <a:endParaRPr lang="en-US" sz="1550" dirty="0"/>
          </a:p>
        </p:txBody>
      </p:sp>
      <p:sp>
        <p:nvSpPr>
          <p:cNvPr id="9" name="Text 7"/>
          <p:cNvSpPr/>
          <p:nvPr/>
        </p:nvSpPr>
        <p:spPr>
          <a:xfrm>
            <a:off x="793790" y="5697260"/>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Expansion into new market segments</a:t>
            </a:r>
            <a:endParaRPr lang="en-US" sz="1550" dirty="0"/>
          </a:p>
        </p:txBody>
      </p:sp>
      <p:sp>
        <p:nvSpPr>
          <p:cNvPr id="10" name="Text 8"/>
          <p:cNvSpPr/>
          <p:nvPr/>
        </p:nvSpPr>
        <p:spPr>
          <a:xfrm>
            <a:off x="793790" y="6193393"/>
            <a:ext cx="695563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This trajectory indicates strong market demand and effective go-to-market execution, supported by operational efficiency improvements.</a:t>
            </a:r>
            <a:endParaRPr lang="en-US" sz="1550" dirty="0"/>
          </a:p>
        </p:txBody>
      </p:sp>
      <p:pic>
        <p:nvPicPr>
          <p:cNvPr id="11" name="Image 0" descr="preencoded.png"/>
          <p:cNvPicPr>
            <a:picLocks noChangeAspect="1"/>
          </p:cNvPicPr>
          <p:nvPr/>
        </p:nvPicPr>
        <p:blipFill>
          <a:blip r:embed="rId3"/>
          <a:stretch>
            <a:fillRect/>
          </a:stretch>
        </p:blipFill>
        <p:spPr>
          <a:xfrm>
            <a:off x="8241149" y="2363510"/>
            <a:ext cx="5602962" cy="313765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719"/>
          </a:xfrm>
          <a:prstGeom prst="rect">
            <a:avLst/>
          </a:prstGeom>
        </p:spPr>
      </p:pic>
      <p:sp>
        <p:nvSpPr>
          <p:cNvPr id="3" name="Text 0"/>
          <p:cNvSpPr/>
          <p:nvPr/>
        </p:nvSpPr>
        <p:spPr>
          <a:xfrm>
            <a:off x="6064806" y="397669"/>
            <a:ext cx="5982772" cy="451961"/>
          </a:xfrm>
          <a:prstGeom prst="rect">
            <a:avLst/>
          </a:prstGeom>
          <a:noFill/>
          <a:ln/>
        </p:spPr>
        <p:txBody>
          <a:bodyPr wrap="none" lIns="0" tIns="0" rIns="0" bIns="0" rtlCol="0" anchor="t"/>
          <a:lstStyle/>
          <a:p>
            <a:pPr marL="0" indent="0" algn="l">
              <a:lnSpc>
                <a:spcPts val="3550"/>
              </a:lnSpc>
              <a:buNone/>
            </a:pPr>
            <a:r>
              <a:rPr lang="en-US" sz="2800" b="1" dirty="0">
                <a:solidFill>
                  <a:srgbClr val="000000"/>
                </a:solidFill>
                <a:latin typeface="Inter Bold" pitchFamily="34" charset="0"/>
                <a:ea typeface="Inter Bold" pitchFamily="34" charset="-122"/>
                <a:cs typeface="Inter Bold" pitchFamily="34" charset="-120"/>
              </a:rPr>
              <a:t>Operational Efficiency Breakdown</a:t>
            </a:r>
            <a:endParaRPr lang="en-US" sz="2800" dirty="0"/>
          </a:p>
        </p:txBody>
      </p:sp>
      <p:sp>
        <p:nvSpPr>
          <p:cNvPr id="4" name="Shape 1"/>
          <p:cNvSpPr/>
          <p:nvPr/>
        </p:nvSpPr>
        <p:spPr>
          <a:xfrm>
            <a:off x="6064806" y="1066443"/>
            <a:ext cx="7987189" cy="1426607"/>
          </a:xfrm>
          <a:prstGeom prst="roundRect">
            <a:avLst>
              <a:gd name="adj" fmla="val 4258"/>
            </a:avLst>
          </a:prstGeom>
          <a:solidFill>
            <a:srgbClr val="DADBF1"/>
          </a:solidFill>
          <a:ln w="7620">
            <a:solidFill>
              <a:srgbClr val="4950BC"/>
            </a:solidFill>
            <a:prstDash val="solid"/>
          </a:ln>
        </p:spPr>
      </p:sp>
      <p:sp>
        <p:nvSpPr>
          <p:cNvPr id="5" name="Shape 2"/>
          <p:cNvSpPr/>
          <p:nvPr/>
        </p:nvSpPr>
        <p:spPr>
          <a:xfrm>
            <a:off x="6216968" y="1218605"/>
            <a:ext cx="433745" cy="433745"/>
          </a:xfrm>
          <a:prstGeom prst="roundRect">
            <a:avLst>
              <a:gd name="adj" fmla="val 21079403"/>
            </a:avLst>
          </a:prstGeom>
          <a:solidFill>
            <a:srgbClr val="4950BC"/>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336268" y="1337905"/>
            <a:ext cx="195143" cy="195143"/>
          </a:xfrm>
          <a:prstGeom prst="rect">
            <a:avLst/>
          </a:prstGeom>
        </p:spPr>
      </p:pic>
      <p:sp>
        <p:nvSpPr>
          <p:cNvPr id="7" name="Text 3"/>
          <p:cNvSpPr/>
          <p:nvPr/>
        </p:nvSpPr>
        <p:spPr>
          <a:xfrm>
            <a:off x="6216968" y="1796891"/>
            <a:ext cx="1807726" cy="225862"/>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Inter Bold" pitchFamily="34" charset="0"/>
                <a:ea typeface="Inter Bold" pitchFamily="34" charset="-122"/>
                <a:cs typeface="Inter Bold" pitchFamily="34" charset="-120"/>
              </a:rPr>
              <a:t>Processing Time</a:t>
            </a:r>
            <a:endParaRPr lang="en-US" sz="1400" dirty="0"/>
          </a:p>
        </p:txBody>
      </p:sp>
      <p:sp>
        <p:nvSpPr>
          <p:cNvPr id="8" name="Text 4"/>
          <p:cNvSpPr/>
          <p:nvPr/>
        </p:nvSpPr>
        <p:spPr>
          <a:xfrm>
            <a:off x="6216968" y="2109430"/>
            <a:ext cx="7682865" cy="231458"/>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Average transaction processing reduced by 34% through automation and workflow optimisation</a:t>
            </a:r>
            <a:endParaRPr lang="en-US" sz="1100" dirty="0"/>
          </a:p>
        </p:txBody>
      </p:sp>
      <p:sp>
        <p:nvSpPr>
          <p:cNvPr id="9" name="Shape 5"/>
          <p:cNvSpPr/>
          <p:nvPr/>
        </p:nvSpPr>
        <p:spPr>
          <a:xfrm>
            <a:off x="6064806" y="2637592"/>
            <a:ext cx="7987189" cy="1426607"/>
          </a:xfrm>
          <a:prstGeom prst="roundRect">
            <a:avLst>
              <a:gd name="adj" fmla="val 4258"/>
            </a:avLst>
          </a:prstGeom>
          <a:solidFill>
            <a:srgbClr val="DADBF1"/>
          </a:solidFill>
          <a:ln w="7620">
            <a:solidFill>
              <a:srgbClr val="4950BC"/>
            </a:solidFill>
            <a:prstDash val="solid"/>
          </a:ln>
        </p:spPr>
      </p:sp>
      <p:sp>
        <p:nvSpPr>
          <p:cNvPr id="10" name="Shape 6"/>
          <p:cNvSpPr/>
          <p:nvPr/>
        </p:nvSpPr>
        <p:spPr>
          <a:xfrm>
            <a:off x="6216968" y="2789753"/>
            <a:ext cx="433745" cy="433745"/>
          </a:xfrm>
          <a:prstGeom prst="roundRect">
            <a:avLst>
              <a:gd name="adj" fmla="val 21079403"/>
            </a:avLst>
          </a:prstGeom>
          <a:solidFill>
            <a:srgbClr val="4950BC"/>
          </a:solidFill>
          <a:ln/>
        </p:spPr>
      </p:sp>
      <p:pic>
        <p:nvPicPr>
          <p:cNvPr id="11" name="Image 2" descr="preencoded.png"/>
          <p:cNvPicPr>
            <a:picLocks noChangeAspect="1"/>
          </p:cNvPicPr>
          <p:nvPr/>
        </p:nvPicPr>
        <p:blipFill>
          <a:blip r:embed="rId4">
            <a:extLst>
              <a:ext uri="{96DAC541-7B7A-43D3-8B79-37D633B846F1}">
                <asvg:svgBlip xmlns:asvg="http://schemas.microsoft.com/office/drawing/2016/SVG/main" xmlns="" r:embed="rId6"/>
              </a:ext>
            </a:extLst>
          </a:blip>
          <a:stretch>
            <a:fillRect/>
          </a:stretch>
        </p:blipFill>
        <p:spPr>
          <a:xfrm>
            <a:off x="6336268" y="2909054"/>
            <a:ext cx="195143" cy="195143"/>
          </a:xfrm>
          <a:prstGeom prst="rect">
            <a:avLst/>
          </a:prstGeom>
        </p:spPr>
      </p:pic>
      <p:sp>
        <p:nvSpPr>
          <p:cNvPr id="12" name="Text 7"/>
          <p:cNvSpPr/>
          <p:nvPr/>
        </p:nvSpPr>
        <p:spPr>
          <a:xfrm>
            <a:off x="6216968" y="3368040"/>
            <a:ext cx="1807726" cy="225862"/>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Inter Bold" pitchFamily="34" charset="0"/>
                <a:ea typeface="Inter Bold" pitchFamily="34" charset="-122"/>
                <a:cs typeface="Inter Bold" pitchFamily="34" charset="-120"/>
              </a:rPr>
              <a:t>Cost Efficiency</a:t>
            </a:r>
            <a:endParaRPr lang="en-US" sz="1400" dirty="0"/>
          </a:p>
        </p:txBody>
      </p:sp>
      <p:sp>
        <p:nvSpPr>
          <p:cNvPr id="13" name="Text 8"/>
          <p:cNvSpPr/>
          <p:nvPr/>
        </p:nvSpPr>
        <p:spPr>
          <a:xfrm>
            <a:off x="6216968" y="3680579"/>
            <a:ext cx="7682865" cy="231458"/>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Operational costs decreased by 18% whilst maintaining service quality standards</a:t>
            </a:r>
            <a:endParaRPr lang="en-US" sz="1100" dirty="0"/>
          </a:p>
        </p:txBody>
      </p:sp>
      <p:sp>
        <p:nvSpPr>
          <p:cNvPr id="14" name="Shape 9"/>
          <p:cNvSpPr/>
          <p:nvPr/>
        </p:nvSpPr>
        <p:spPr>
          <a:xfrm>
            <a:off x="6064806" y="4208740"/>
            <a:ext cx="7987189" cy="1426607"/>
          </a:xfrm>
          <a:prstGeom prst="roundRect">
            <a:avLst>
              <a:gd name="adj" fmla="val 4258"/>
            </a:avLst>
          </a:prstGeom>
          <a:solidFill>
            <a:srgbClr val="DADBF1"/>
          </a:solidFill>
          <a:ln w="7620">
            <a:solidFill>
              <a:srgbClr val="4950BC"/>
            </a:solidFill>
            <a:prstDash val="solid"/>
          </a:ln>
        </p:spPr>
      </p:sp>
      <p:sp>
        <p:nvSpPr>
          <p:cNvPr id="15" name="Shape 10"/>
          <p:cNvSpPr/>
          <p:nvPr/>
        </p:nvSpPr>
        <p:spPr>
          <a:xfrm>
            <a:off x="6216968" y="4360902"/>
            <a:ext cx="433745" cy="433745"/>
          </a:xfrm>
          <a:prstGeom prst="roundRect">
            <a:avLst>
              <a:gd name="adj" fmla="val 21079403"/>
            </a:avLst>
          </a:prstGeom>
          <a:solidFill>
            <a:srgbClr val="4950BC"/>
          </a:solidFill>
          <a:ln/>
        </p:spPr>
      </p:sp>
      <p:pic>
        <p:nvPicPr>
          <p:cNvPr id="16" name="Image 3" descr="preencoded.png"/>
          <p:cNvPicPr>
            <a:picLocks noChangeAspect="1"/>
          </p:cNvPicPr>
          <p:nvPr/>
        </p:nvPicPr>
        <p:blipFill>
          <a:blip r:embed="rId4">
            <a:extLst>
              <a:ext uri="{96DAC541-7B7A-43D3-8B79-37D633B846F1}">
                <asvg:svgBlip xmlns:asvg="http://schemas.microsoft.com/office/drawing/2016/SVG/main" xmlns="" r:embed="rId7"/>
              </a:ext>
            </a:extLst>
          </a:blip>
          <a:stretch>
            <a:fillRect/>
          </a:stretch>
        </p:blipFill>
        <p:spPr>
          <a:xfrm>
            <a:off x="6336268" y="4480203"/>
            <a:ext cx="195143" cy="195143"/>
          </a:xfrm>
          <a:prstGeom prst="rect">
            <a:avLst/>
          </a:prstGeom>
        </p:spPr>
      </p:pic>
      <p:sp>
        <p:nvSpPr>
          <p:cNvPr id="17" name="Text 11"/>
          <p:cNvSpPr/>
          <p:nvPr/>
        </p:nvSpPr>
        <p:spPr>
          <a:xfrm>
            <a:off x="6216968" y="4939189"/>
            <a:ext cx="1807726" cy="225862"/>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Inter Bold" pitchFamily="34" charset="0"/>
                <a:ea typeface="Inter Bold" pitchFamily="34" charset="-122"/>
                <a:cs typeface="Inter Bold" pitchFamily="34" charset="-120"/>
              </a:rPr>
              <a:t>Team Productivity</a:t>
            </a:r>
            <a:endParaRPr lang="en-US" sz="1400" dirty="0"/>
          </a:p>
        </p:txBody>
      </p:sp>
      <p:sp>
        <p:nvSpPr>
          <p:cNvPr id="18" name="Text 12"/>
          <p:cNvSpPr/>
          <p:nvPr/>
        </p:nvSpPr>
        <p:spPr>
          <a:xfrm>
            <a:off x="6216968" y="5251728"/>
            <a:ext cx="7682865" cy="231458"/>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Employee output increased 27% with enhanced tools and streamlined processes</a:t>
            </a:r>
            <a:endParaRPr lang="en-US" sz="1100" dirty="0"/>
          </a:p>
        </p:txBody>
      </p:sp>
      <p:sp>
        <p:nvSpPr>
          <p:cNvPr id="19" name="Shape 13"/>
          <p:cNvSpPr/>
          <p:nvPr/>
        </p:nvSpPr>
        <p:spPr>
          <a:xfrm>
            <a:off x="6064806" y="5779889"/>
            <a:ext cx="7987189" cy="1426607"/>
          </a:xfrm>
          <a:prstGeom prst="roundRect">
            <a:avLst>
              <a:gd name="adj" fmla="val 4258"/>
            </a:avLst>
          </a:prstGeom>
          <a:solidFill>
            <a:srgbClr val="DADBF1"/>
          </a:solidFill>
          <a:ln w="7620">
            <a:solidFill>
              <a:srgbClr val="4950BC"/>
            </a:solidFill>
            <a:prstDash val="solid"/>
          </a:ln>
        </p:spPr>
      </p:sp>
      <p:sp>
        <p:nvSpPr>
          <p:cNvPr id="20" name="Shape 14"/>
          <p:cNvSpPr/>
          <p:nvPr/>
        </p:nvSpPr>
        <p:spPr>
          <a:xfrm>
            <a:off x="6216968" y="5932051"/>
            <a:ext cx="433745" cy="433745"/>
          </a:xfrm>
          <a:prstGeom prst="roundRect">
            <a:avLst>
              <a:gd name="adj" fmla="val 21079403"/>
            </a:avLst>
          </a:prstGeom>
          <a:solidFill>
            <a:srgbClr val="4950BC"/>
          </a:solidFill>
          <a:ln/>
        </p:spPr>
      </p:sp>
      <p:pic>
        <p:nvPicPr>
          <p:cNvPr id="21" name="Image 4" descr="preencoded.png"/>
          <p:cNvPicPr>
            <a:picLocks noChangeAspect="1"/>
          </p:cNvPicPr>
          <p:nvPr/>
        </p:nvPicPr>
        <p:blipFill>
          <a:blip r:embed="rId4">
            <a:extLst>
              <a:ext uri="{96DAC541-7B7A-43D3-8B79-37D633B846F1}">
                <asvg:svgBlip xmlns:asvg="http://schemas.microsoft.com/office/drawing/2016/SVG/main" xmlns="" r:embed="rId9"/>
              </a:ext>
            </a:extLst>
          </a:blip>
          <a:stretch>
            <a:fillRect/>
          </a:stretch>
        </p:blipFill>
        <p:spPr>
          <a:xfrm>
            <a:off x="6336268" y="6051352"/>
            <a:ext cx="195143" cy="195143"/>
          </a:xfrm>
          <a:prstGeom prst="rect">
            <a:avLst/>
          </a:prstGeom>
        </p:spPr>
      </p:pic>
      <p:sp>
        <p:nvSpPr>
          <p:cNvPr id="22" name="Text 15"/>
          <p:cNvSpPr/>
          <p:nvPr/>
        </p:nvSpPr>
        <p:spPr>
          <a:xfrm>
            <a:off x="6216968" y="6510338"/>
            <a:ext cx="1807726" cy="225862"/>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Inter Bold" pitchFamily="34" charset="0"/>
                <a:ea typeface="Inter Bold" pitchFamily="34" charset="-122"/>
                <a:cs typeface="Inter Bold" pitchFamily="34" charset="-120"/>
              </a:rPr>
              <a:t>Quality Metrics</a:t>
            </a:r>
            <a:endParaRPr lang="en-US" sz="1400" dirty="0"/>
          </a:p>
        </p:txBody>
      </p:sp>
      <p:sp>
        <p:nvSpPr>
          <p:cNvPr id="23" name="Text 16"/>
          <p:cNvSpPr/>
          <p:nvPr/>
        </p:nvSpPr>
        <p:spPr>
          <a:xfrm>
            <a:off x="6216968" y="6822877"/>
            <a:ext cx="7682865" cy="231458"/>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Error rates reduced by 41% through improved validation and quality controls</a:t>
            </a:r>
            <a:endParaRPr lang="en-US" sz="1100" dirty="0"/>
          </a:p>
        </p:txBody>
      </p:sp>
      <p:sp>
        <p:nvSpPr>
          <p:cNvPr id="24" name="Text 17"/>
          <p:cNvSpPr/>
          <p:nvPr/>
        </p:nvSpPr>
        <p:spPr>
          <a:xfrm>
            <a:off x="6064806" y="7369135"/>
            <a:ext cx="7987189" cy="462915"/>
          </a:xfrm>
          <a:prstGeom prst="rect">
            <a:avLst/>
          </a:prstGeom>
          <a:noFill/>
          <a:ln/>
        </p:spPr>
        <p:txBody>
          <a:bodyPr wrap="squar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The dashboard highlights significant operational improvements across all functional areas. These efficiency gains translate directly to improved margins and enhanced customer experience.</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0894" y="914757"/>
            <a:ext cx="7709297" cy="558165"/>
          </a:xfrm>
          <a:prstGeom prst="rect">
            <a:avLst/>
          </a:prstGeom>
          <a:noFill/>
          <a:ln/>
        </p:spPr>
        <p:txBody>
          <a:bodyPr wrap="none" lIns="0" tIns="0" rIns="0" bIns="0" rtlCol="0" anchor="t"/>
          <a:lstStyle/>
          <a:p>
            <a:pPr marL="0" indent="0" algn="l">
              <a:lnSpc>
                <a:spcPts val="4350"/>
              </a:lnSpc>
              <a:buNone/>
            </a:pPr>
            <a:r>
              <a:rPr lang="en-US" sz="3500" b="1" dirty="0">
                <a:solidFill>
                  <a:srgbClr val="000000"/>
                </a:solidFill>
                <a:latin typeface="Inter Bold" pitchFamily="34" charset="0"/>
                <a:ea typeface="Inter Bold" pitchFamily="34" charset="-122"/>
                <a:cs typeface="Inter Bold" pitchFamily="34" charset="-120"/>
              </a:rPr>
              <a:t>Strategic Priorities for Next Quarter</a:t>
            </a:r>
            <a:endParaRPr lang="en-US" sz="3500" dirty="0"/>
          </a:p>
        </p:txBody>
      </p:sp>
      <p:pic>
        <p:nvPicPr>
          <p:cNvPr id="4" name="Image 1" descr="preencoded.png"/>
          <p:cNvPicPr>
            <a:picLocks noChangeAspect="1"/>
          </p:cNvPicPr>
          <p:nvPr/>
        </p:nvPicPr>
        <p:blipFill>
          <a:blip r:embed="rId4"/>
          <a:stretch>
            <a:fillRect/>
          </a:stretch>
        </p:blipFill>
        <p:spPr>
          <a:xfrm>
            <a:off x="6200894" y="1740813"/>
            <a:ext cx="893088" cy="1314807"/>
          </a:xfrm>
          <a:prstGeom prst="rect">
            <a:avLst/>
          </a:prstGeom>
        </p:spPr>
      </p:pic>
      <p:sp>
        <p:nvSpPr>
          <p:cNvPr id="5" name="Text 1"/>
          <p:cNvSpPr/>
          <p:nvPr/>
        </p:nvSpPr>
        <p:spPr>
          <a:xfrm>
            <a:off x="7272576" y="1919407"/>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Market Expansion</a:t>
            </a:r>
            <a:endParaRPr lang="en-US" sz="1750" dirty="0"/>
          </a:p>
        </p:txBody>
      </p:sp>
      <p:sp>
        <p:nvSpPr>
          <p:cNvPr id="6" name="Text 2"/>
          <p:cNvSpPr/>
          <p:nvPr/>
        </p:nvSpPr>
        <p:spPr>
          <a:xfrm>
            <a:off x="7272576" y="2305526"/>
            <a:ext cx="6643330" cy="5715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Launch operations in three new geographical regions with localised product offerings</a:t>
            </a:r>
            <a:endParaRPr lang="en-US" sz="1400" dirty="0"/>
          </a:p>
        </p:txBody>
      </p:sp>
      <p:pic>
        <p:nvPicPr>
          <p:cNvPr id="7" name="Image 2" descr="preencoded.png"/>
          <p:cNvPicPr>
            <a:picLocks noChangeAspect="1"/>
          </p:cNvPicPr>
          <p:nvPr/>
        </p:nvPicPr>
        <p:blipFill>
          <a:blip r:embed="rId5"/>
          <a:stretch>
            <a:fillRect/>
          </a:stretch>
        </p:blipFill>
        <p:spPr>
          <a:xfrm>
            <a:off x="6200894" y="3055620"/>
            <a:ext cx="893088" cy="1314807"/>
          </a:xfrm>
          <a:prstGeom prst="rect">
            <a:avLst/>
          </a:prstGeom>
        </p:spPr>
      </p:pic>
      <p:sp>
        <p:nvSpPr>
          <p:cNvPr id="8" name="Text 3"/>
          <p:cNvSpPr/>
          <p:nvPr/>
        </p:nvSpPr>
        <p:spPr>
          <a:xfrm>
            <a:off x="7272576" y="3234214"/>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Product Innovation</a:t>
            </a:r>
            <a:endParaRPr lang="en-US" sz="1750" dirty="0"/>
          </a:p>
        </p:txBody>
      </p:sp>
      <p:sp>
        <p:nvSpPr>
          <p:cNvPr id="9" name="Text 4"/>
          <p:cNvSpPr/>
          <p:nvPr/>
        </p:nvSpPr>
        <p:spPr>
          <a:xfrm>
            <a:off x="7272576" y="3620333"/>
            <a:ext cx="6643330" cy="5715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Release two major feature sets based on customer feedback and market research</a:t>
            </a:r>
            <a:endParaRPr lang="en-US" sz="1400" dirty="0"/>
          </a:p>
        </p:txBody>
      </p:sp>
      <p:pic>
        <p:nvPicPr>
          <p:cNvPr id="10" name="Image 3" descr="preencoded.png"/>
          <p:cNvPicPr>
            <a:picLocks noChangeAspect="1"/>
          </p:cNvPicPr>
          <p:nvPr/>
        </p:nvPicPr>
        <p:blipFill>
          <a:blip r:embed="rId6"/>
          <a:stretch>
            <a:fillRect/>
          </a:stretch>
        </p:blipFill>
        <p:spPr>
          <a:xfrm>
            <a:off x="6200894" y="4370427"/>
            <a:ext cx="893088" cy="1314807"/>
          </a:xfrm>
          <a:prstGeom prst="rect">
            <a:avLst/>
          </a:prstGeom>
        </p:spPr>
      </p:pic>
      <p:sp>
        <p:nvSpPr>
          <p:cNvPr id="11" name="Text 5"/>
          <p:cNvSpPr/>
          <p:nvPr/>
        </p:nvSpPr>
        <p:spPr>
          <a:xfrm>
            <a:off x="7272576" y="4549021"/>
            <a:ext cx="2445425"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Strategic Partnerships</a:t>
            </a:r>
            <a:endParaRPr lang="en-US" sz="1750" dirty="0"/>
          </a:p>
        </p:txBody>
      </p:sp>
      <p:sp>
        <p:nvSpPr>
          <p:cNvPr id="12" name="Text 6"/>
          <p:cNvSpPr/>
          <p:nvPr/>
        </p:nvSpPr>
        <p:spPr>
          <a:xfrm>
            <a:off x="7272576" y="4935141"/>
            <a:ext cx="6643330" cy="5715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Establish five key integrations to enhance platform value and ecosystem strength</a:t>
            </a:r>
            <a:endParaRPr lang="en-US" sz="1400" dirty="0"/>
          </a:p>
        </p:txBody>
      </p:sp>
      <p:sp>
        <p:nvSpPr>
          <p:cNvPr id="13" name="Text 7"/>
          <p:cNvSpPr/>
          <p:nvPr/>
        </p:nvSpPr>
        <p:spPr>
          <a:xfrm>
            <a:off x="6200894" y="5886093"/>
            <a:ext cx="7715012" cy="142875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Based on comprehensive dashboard analysis, these strategic priorities address identified growth opportunities whilst leveraging our existing strengths. Each initiative includes specific KPIs, resource allocation, and timeline commitments to ensure accountability and measurable progress. The focus remains on sustainable growth, customer value creation, and competitive differentiation in rapidly evolving markets.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92455" y="407313"/>
            <a:ext cx="6831806" cy="462796"/>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Risk Factors and Mitigation Strategies</a:t>
            </a:r>
            <a:endParaRPr lang="en-US" sz="2900" dirty="0"/>
          </a:p>
        </p:txBody>
      </p:sp>
      <p:pic>
        <p:nvPicPr>
          <p:cNvPr id="3" name="Image 0" descr="preencoded.png"/>
          <p:cNvPicPr>
            <a:picLocks noChangeAspect="1"/>
          </p:cNvPicPr>
          <p:nvPr/>
        </p:nvPicPr>
        <p:blipFill>
          <a:blip r:embed="rId3"/>
          <a:stretch>
            <a:fillRect/>
          </a:stretch>
        </p:blipFill>
        <p:spPr>
          <a:xfrm>
            <a:off x="592455" y="1258848"/>
            <a:ext cx="6542127" cy="6542127"/>
          </a:xfrm>
          <a:prstGeom prst="rect">
            <a:avLst/>
          </a:prstGeom>
        </p:spPr>
      </p:pic>
      <p:sp>
        <p:nvSpPr>
          <p:cNvPr id="4" name="Shape 1"/>
          <p:cNvSpPr/>
          <p:nvPr/>
        </p:nvSpPr>
        <p:spPr>
          <a:xfrm>
            <a:off x="7503438" y="1258848"/>
            <a:ext cx="6542127" cy="1550194"/>
          </a:xfrm>
          <a:prstGeom prst="roundRect">
            <a:avLst>
              <a:gd name="adj" fmla="val 4719"/>
            </a:avLst>
          </a:prstGeom>
          <a:solidFill>
            <a:srgbClr val="FFFFFF"/>
          </a:solidFill>
          <a:ln w="15240">
            <a:solidFill>
              <a:srgbClr val="C0C1D7"/>
            </a:solidFill>
            <a:prstDash val="solid"/>
          </a:ln>
        </p:spPr>
      </p:sp>
      <p:sp>
        <p:nvSpPr>
          <p:cNvPr id="5" name="Shape 2"/>
          <p:cNvSpPr/>
          <p:nvPr/>
        </p:nvSpPr>
        <p:spPr>
          <a:xfrm>
            <a:off x="7488198" y="1258848"/>
            <a:ext cx="60960" cy="1550194"/>
          </a:xfrm>
          <a:prstGeom prst="roundRect">
            <a:avLst>
              <a:gd name="adj" fmla="val 102051"/>
            </a:avLst>
          </a:prstGeom>
          <a:solidFill>
            <a:srgbClr val="4950BC"/>
          </a:solidFill>
          <a:ln/>
        </p:spPr>
      </p:sp>
      <p:sp>
        <p:nvSpPr>
          <p:cNvPr id="6" name="Text 3"/>
          <p:cNvSpPr/>
          <p:nvPr/>
        </p:nvSpPr>
        <p:spPr>
          <a:xfrm>
            <a:off x="7712512" y="1422202"/>
            <a:ext cx="1851422" cy="231338"/>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Market Competition</a:t>
            </a:r>
            <a:endParaRPr lang="en-US" sz="1450" dirty="0"/>
          </a:p>
        </p:txBody>
      </p:sp>
      <p:sp>
        <p:nvSpPr>
          <p:cNvPr id="7" name="Text 4"/>
          <p:cNvSpPr/>
          <p:nvPr/>
        </p:nvSpPr>
        <p:spPr>
          <a:xfrm>
            <a:off x="7712512" y="1801654"/>
            <a:ext cx="6169700" cy="236934"/>
          </a:xfrm>
          <a:prstGeom prst="rect">
            <a:avLst/>
          </a:prstGeom>
          <a:noFill/>
          <a:ln/>
        </p:spPr>
        <p:txBody>
          <a:bodyPr wrap="none" lIns="0" tIns="0" rIns="0" bIns="0" rtlCol="0" anchor="t"/>
          <a:lstStyle/>
          <a:p>
            <a:pPr marL="0" indent="0" algn="l">
              <a:lnSpc>
                <a:spcPts val="1850"/>
              </a:lnSpc>
              <a:buNone/>
            </a:pPr>
            <a:r>
              <a:rPr lang="en-US" sz="1150" b="1" dirty="0">
                <a:solidFill>
                  <a:srgbClr val="272525"/>
                </a:solidFill>
                <a:latin typeface="Inter" pitchFamily="34" charset="0"/>
                <a:ea typeface="Inter" pitchFamily="34" charset="-122"/>
                <a:cs typeface="Inter" pitchFamily="34" charset="-120"/>
              </a:rPr>
              <a:t>Risk:</a:t>
            </a:r>
            <a:r>
              <a:rPr lang="en-US" sz="1150" dirty="0">
                <a:solidFill>
                  <a:srgbClr val="272525"/>
                </a:solidFill>
                <a:latin typeface="Inter" pitchFamily="34" charset="0"/>
                <a:ea typeface="Inter" pitchFamily="34" charset="-122"/>
                <a:cs typeface="Inter" pitchFamily="34" charset="-120"/>
              </a:rPr>
              <a:t> Increased competitive pressure from established players and new entrants</a:t>
            </a:r>
            <a:endParaRPr lang="en-US" sz="1150" dirty="0"/>
          </a:p>
        </p:txBody>
      </p:sp>
      <p:sp>
        <p:nvSpPr>
          <p:cNvPr id="8" name="Text 5"/>
          <p:cNvSpPr/>
          <p:nvPr/>
        </p:nvSpPr>
        <p:spPr>
          <a:xfrm>
            <a:off x="7712512" y="2171819"/>
            <a:ext cx="6169700" cy="473869"/>
          </a:xfrm>
          <a:prstGeom prst="rect">
            <a:avLst/>
          </a:prstGeom>
          <a:noFill/>
          <a:ln/>
        </p:spPr>
        <p:txBody>
          <a:bodyPr wrap="square" lIns="0" tIns="0" rIns="0" bIns="0" rtlCol="0" anchor="t"/>
          <a:lstStyle/>
          <a:p>
            <a:pPr marL="0" indent="0" algn="l">
              <a:lnSpc>
                <a:spcPts val="1850"/>
              </a:lnSpc>
              <a:buNone/>
            </a:pPr>
            <a:r>
              <a:rPr lang="en-US" sz="1150" b="1" dirty="0">
                <a:solidFill>
                  <a:srgbClr val="272525"/>
                </a:solidFill>
                <a:latin typeface="Inter" pitchFamily="34" charset="0"/>
                <a:ea typeface="Inter" pitchFamily="34" charset="-122"/>
                <a:cs typeface="Inter" pitchFamily="34" charset="-120"/>
              </a:rPr>
              <a:t>Mitigation:</a:t>
            </a:r>
            <a:r>
              <a:rPr lang="en-US" sz="1150" dirty="0">
                <a:solidFill>
                  <a:srgbClr val="272525"/>
                </a:solidFill>
                <a:latin typeface="Inter" pitchFamily="34" charset="0"/>
                <a:ea typeface="Inter" pitchFamily="34" charset="-122"/>
                <a:cs typeface="Inter" pitchFamily="34" charset="-120"/>
              </a:rPr>
              <a:t> Accelerate product differentiation, strengthen brand positioning, enhance customer experience</a:t>
            </a:r>
            <a:endParaRPr lang="en-US" sz="1150" dirty="0"/>
          </a:p>
        </p:txBody>
      </p:sp>
      <p:sp>
        <p:nvSpPr>
          <p:cNvPr id="9" name="Shape 6"/>
          <p:cNvSpPr/>
          <p:nvPr/>
        </p:nvSpPr>
        <p:spPr>
          <a:xfrm>
            <a:off x="7503438" y="2957155"/>
            <a:ext cx="6542127" cy="1550194"/>
          </a:xfrm>
          <a:prstGeom prst="roundRect">
            <a:avLst>
              <a:gd name="adj" fmla="val 4719"/>
            </a:avLst>
          </a:prstGeom>
          <a:solidFill>
            <a:srgbClr val="FFFFFF"/>
          </a:solidFill>
          <a:ln w="15240">
            <a:solidFill>
              <a:srgbClr val="C0C1D7"/>
            </a:solidFill>
            <a:prstDash val="solid"/>
          </a:ln>
        </p:spPr>
      </p:sp>
      <p:sp>
        <p:nvSpPr>
          <p:cNvPr id="10" name="Shape 7"/>
          <p:cNvSpPr/>
          <p:nvPr/>
        </p:nvSpPr>
        <p:spPr>
          <a:xfrm>
            <a:off x="7488198" y="2957155"/>
            <a:ext cx="60960" cy="1550194"/>
          </a:xfrm>
          <a:prstGeom prst="roundRect">
            <a:avLst>
              <a:gd name="adj" fmla="val 102051"/>
            </a:avLst>
          </a:prstGeom>
          <a:solidFill>
            <a:srgbClr val="4950BC"/>
          </a:solidFill>
          <a:ln/>
        </p:spPr>
      </p:sp>
      <p:sp>
        <p:nvSpPr>
          <p:cNvPr id="11" name="Text 8"/>
          <p:cNvSpPr/>
          <p:nvPr/>
        </p:nvSpPr>
        <p:spPr>
          <a:xfrm>
            <a:off x="7712512" y="3120509"/>
            <a:ext cx="2048828" cy="231338"/>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Technology Disruption</a:t>
            </a:r>
            <a:endParaRPr lang="en-US" sz="1450" dirty="0"/>
          </a:p>
        </p:txBody>
      </p:sp>
      <p:sp>
        <p:nvSpPr>
          <p:cNvPr id="12" name="Text 9"/>
          <p:cNvSpPr/>
          <p:nvPr/>
        </p:nvSpPr>
        <p:spPr>
          <a:xfrm>
            <a:off x="7712512" y="3499961"/>
            <a:ext cx="6169700" cy="236934"/>
          </a:xfrm>
          <a:prstGeom prst="rect">
            <a:avLst/>
          </a:prstGeom>
          <a:noFill/>
          <a:ln/>
        </p:spPr>
        <p:txBody>
          <a:bodyPr wrap="none" lIns="0" tIns="0" rIns="0" bIns="0" rtlCol="0" anchor="t"/>
          <a:lstStyle/>
          <a:p>
            <a:pPr marL="0" indent="0" algn="l">
              <a:lnSpc>
                <a:spcPts val="1850"/>
              </a:lnSpc>
              <a:buNone/>
            </a:pPr>
            <a:r>
              <a:rPr lang="en-US" sz="1150" b="1" dirty="0">
                <a:solidFill>
                  <a:srgbClr val="272525"/>
                </a:solidFill>
                <a:latin typeface="Inter" pitchFamily="34" charset="0"/>
                <a:ea typeface="Inter" pitchFamily="34" charset="-122"/>
                <a:cs typeface="Inter" pitchFamily="34" charset="-120"/>
              </a:rPr>
              <a:t>Risk:</a:t>
            </a:r>
            <a:r>
              <a:rPr lang="en-US" sz="1150" dirty="0">
                <a:solidFill>
                  <a:srgbClr val="272525"/>
                </a:solidFill>
                <a:latin typeface="Inter" pitchFamily="34" charset="0"/>
                <a:ea typeface="Inter" pitchFamily="34" charset="-122"/>
                <a:cs typeface="Inter" pitchFamily="34" charset="-120"/>
              </a:rPr>
              <a:t> Rapid technological changes may require platform modernisation</a:t>
            </a:r>
            <a:endParaRPr lang="en-US" sz="1150" dirty="0"/>
          </a:p>
        </p:txBody>
      </p:sp>
      <p:sp>
        <p:nvSpPr>
          <p:cNvPr id="13" name="Text 10"/>
          <p:cNvSpPr/>
          <p:nvPr/>
        </p:nvSpPr>
        <p:spPr>
          <a:xfrm>
            <a:off x="7712512" y="3870127"/>
            <a:ext cx="6169700" cy="473869"/>
          </a:xfrm>
          <a:prstGeom prst="rect">
            <a:avLst/>
          </a:prstGeom>
          <a:noFill/>
          <a:ln/>
        </p:spPr>
        <p:txBody>
          <a:bodyPr wrap="square" lIns="0" tIns="0" rIns="0" bIns="0" rtlCol="0" anchor="t"/>
          <a:lstStyle/>
          <a:p>
            <a:pPr marL="0" indent="0" algn="l">
              <a:lnSpc>
                <a:spcPts val="1850"/>
              </a:lnSpc>
              <a:buNone/>
            </a:pPr>
            <a:r>
              <a:rPr lang="en-US" sz="1150" b="1" dirty="0">
                <a:solidFill>
                  <a:srgbClr val="272525"/>
                </a:solidFill>
                <a:latin typeface="Inter" pitchFamily="34" charset="0"/>
                <a:ea typeface="Inter" pitchFamily="34" charset="-122"/>
                <a:cs typeface="Inter" pitchFamily="34" charset="-120"/>
              </a:rPr>
              <a:t>Mitigation:</a:t>
            </a:r>
            <a:r>
              <a:rPr lang="en-US" sz="1150" dirty="0">
                <a:solidFill>
                  <a:srgbClr val="272525"/>
                </a:solidFill>
                <a:latin typeface="Inter" pitchFamily="34" charset="0"/>
                <a:ea typeface="Inter" pitchFamily="34" charset="-122"/>
                <a:cs typeface="Inter" pitchFamily="34" charset="-120"/>
              </a:rPr>
              <a:t> Continuous R&amp;D investment, agile development methodology, technology partnerships</a:t>
            </a:r>
            <a:endParaRPr lang="en-US" sz="1150" dirty="0"/>
          </a:p>
        </p:txBody>
      </p:sp>
      <p:sp>
        <p:nvSpPr>
          <p:cNvPr id="14" name="Shape 11"/>
          <p:cNvSpPr/>
          <p:nvPr/>
        </p:nvSpPr>
        <p:spPr>
          <a:xfrm>
            <a:off x="7503438" y="4655463"/>
            <a:ext cx="6542127" cy="1550194"/>
          </a:xfrm>
          <a:prstGeom prst="roundRect">
            <a:avLst>
              <a:gd name="adj" fmla="val 4719"/>
            </a:avLst>
          </a:prstGeom>
          <a:solidFill>
            <a:srgbClr val="FFFFFF"/>
          </a:solidFill>
          <a:ln w="15240">
            <a:solidFill>
              <a:srgbClr val="C0C1D7"/>
            </a:solidFill>
            <a:prstDash val="solid"/>
          </a:ln>
        </p:spPr>
      </p:sp>
      <p:sp>
        <p:nvSpPr>
          <p:cNvPr id="15" name="Shape 12"/>
          <p:cNvSpPr/>
          <p:nvPr/>
        </p:nvSpPr>
        <p:spPr>
          <a:xfrm>
            <a:off x="7488198" y="4655463"/>
            <a:ext cx="60960" cy="1550194"/>
          </a:xfrm>
          <a:prstGeom prst="roundRect">
            <a:avLst>
              <a:gd name="adj" fmla="val 102051"/>
            </a:avLst>
          </a:prstGeom>
          <a:solidFill>
            <a:srgbClr val="4950BC"/>
          </a:solidFill>
          <a:ln/>
        </p:spPr>
      </p:sp>
      <p:sp>
        <p:nvSpPr>
          <p:cNvPr id="16" name="Text 13"/>
          <p:cNvSpPr/>
          <p:nvPr/>
        </p:nvSpPr>
        <p:spPr>
          <a:xfrm>
            <a:off x="7712512" y="4818817"/>
            <a:ext cx="1851422" cy="231338"/>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Regulatory Changes</a:t>
            </a:r>
            <a:endParaRPr lang="en-US" sz="1450" dirty="0"/>
          </a:p>
        </p:txBody>
      </p:sp>
      <p:sp>
        <p:nvSpPr>
          <p:cNvPr id="17" name="Text 14"/>
          <p:cNvSpPr/>
          <p:nvPr/>
        </p:nvSpPr>
        <p:spPr>
          <a:xfrm>
            <a:off x="7712512" y="5198269"/>
            <a:ext cx="6169700" cy="236934"/>
          </a:xfrm>
          <a:prstGeom prst="rect">
            <a:avLst/>
          </a:prstGeom>
          <a:noFill/>
          <a:ln/>
        </p:spPr>
        <p:txBody>
          <a:bodyPr wrap="none" lIns="0" tIns="0" rIns="0" bIns="0" rtlCol="0" anchor="t"/>
          <a:lstStyle/>
          <a:p>
            <a:pPr marL="0" indent="0" algn="l">
              <a:lnSpc>
                <a:spcPts val="1850"/>
              </a:lnSpc>
              <a:buNone/>
            </a:pPr>
            <a:r>
              <a:rPr lang="en-US" sz="1150" b="1" dirty="0">
                <a:solidFill>
                  <a:srgbClr val="272525"/>
                </a:solidFill>
                <a:latin typeface="Inter" pitchFamily="34" charset="0"/>
                <a:ea typeface="Inter" pitchFamily="34" charset="-122"/>
                <a:cs typeface="Inter" pitchFamily="34" charset="-120"/>
              </a:rPr>
              <a:t>Risk:</a:t>
            </a:r>
            <a:r>
              <a:rPr lang="en-US" sz="1150" dirty="0">
                <a:solidFill>
                  <a:srgbClr val="272525"/>
                </a:solidFill>
                <a:latin typeface="Inter" pitchFamily="34" charset="0"/>
                <a:ea typeface="Inter" pitchFamily="34" charset="-122"/>
                <a:cs typeface="Inter" pitchFamily="34" charset="-120"/>
              </a:rPr>
              <a:t> Evolving compliance requirements across multiple jurisdictions</a:t>
            </a:r>
            <a:endParaRPr lang="en-US" sz="1150" dirty="0"/>
          </a:p>
        </p:txBody>
      </p:sp>
      <p:sp>
        <p:nvSpPr>
          <p:cNvPr id="18" name="Text 15"/>
          <p:cNvSpPr/>
          <p:nvPr/>
        </p:nvSpPr>
        <p:spPr>
          <a:xfrm>
            <a:off x="7712512" y="5568434"/>
            <a:ext cx="6169700" cy="473869"/>
          </a:xfrm>
          <a:prstGeom prst="rect">
            <a:avLst/>
          </a:prstGeom>
          <a:noFill/>
          <a:ln/>
        </p:spPr>
        <p:txBody>
          <a:bodyPr wrap="square" lIns="0" tIns="0" rIns="0" bIns="0" rtlCol="0" anchor="t"/>
          <a:lstStyle/>
          <a:p>
            <a:pPr marL="0" indent="0" algn="l">
              <a:lnSpc>
                <a:spcPts val="1850"/>
              </a:lnSpc>
              <a:buNone/>
            </a:pPr>
            <a:r>
              <a:rPr lang="en-US" sz="1150" b="1" dirty="0">
                <a:solidFill>
                  <a:srgbClr val="272525"/>
                </a:solidFill>
                <a:latin typeface="Inter" pitchFamily="34" charset="0"/>
                <a:ea typeface="Inter" pitchFamily="34" charset="-122"/>
                <a:cs typeface="Inter" pitchFamily="34" charset="-120"/>
              </a:rPr>
              <a:t>Mitigation:</a:t>
            </a:r>
            <a:r>
              <a:rPr lang="en-US" sz="1150" dirty="0">
                <a:solidFill>
                  <a:srgbClr val="272525"/>
                </a:solidFill>
                <a:latin typeface="Inter" pitchFamily="34" charset="0"/>
                <a:ea typeface="Inter" pitchFamily="34" charset="-122"/>
                <a:cs typeface="Inter" pitchFamily="34" charset="-120"/>
              </a:rPr>
              <a:t> Proactive compliance monitoring, legal advisory engagement, flexible architecture design</a:t>
            </a:r>
            <a:endParaRPr lang="en-US" sz="1150" dirty="0"/>
          </a:p>
        </p:txBody>
      </p:sp>
      <p:sp>
        <p:nvSpPr>
          <p:cNvPr id="19" name="Text 16"/>
          <p:cNvSpPr/>
          <p:nvPr/>
        </p:nvSpPr>
        <p:spPr>
          <a:xfrm>
            <a:off x="592455" y="8134112"/>
            <a:ext cx="13445490" cy="473869"/>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The dashboard reveals several risk indicators requiring proactive management. Our mitigation strategies are designed to protect current performance whilst positioning us for long-term resilience.</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4124"/>
          </a:xfrm>
          <a:prstGeom prst="rect">
            <a:avLst/>
          </a:prstGeom>
        </p:spPr>
      </p:pic>
      <p:sp>
        <p:nvSpPr>
          <p:cNvPr id="3" name="Text 0"/>
          <p:cNvSpPr/>
          <p:nvPr/>
        </p:nvSpPr>
        <p:spPr>
          <a:xfrm>
            <a:off x="736521" y="506373"/>
            <a:ext cx="7670959" cy="1150620"/>
          </a:xfrm>
          <a:prstGeom prst="rect">
            <a:avLst/>
          </a:prstGeom>
          <a:noFill/>
          <a:ln/>
        </p:spPr>
        <p:txBody>
          <a:bodyPr wrap="square" lIns="0" tIns="0" rIns="0" bIns="0" rtlCol="0" anchor="t"/>
          <a:lstStyle/>
          <a:p>
            <a:pPr marL="0" indent="0" algn="l">
              <a:lnSpc>
                <a:spcPts val="4500"/>
              </a:lnSpc>
              <a:buNone/>
            </a:pPr>
            <a:r>
              <a:rPr lang="en-US" sz="3600" b="1" dirty="0">
                <a:solidFill>
                  <a:srgbClr val="000000"/>
                </a:solidFill>
                <a:latin typeface="Inter Bold" pitchFamily="34" charset="0"/>
                <a:ea typeface="Inter Bold" pitchFamily="34" charset="-122"/>
                <a:cs typeface="Inter Bold" pitchFamily="34" charset="-120"/>
              </a:rPr>
              <a:t>Team Performance and Organisational Health</a:t>
            </a:r>
            <a:endParaRPr lang="en-US" sz="360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36521" y="1933099"/>
            <a:ext cx="460296" cy="460296"/>
          </a:xfrm>
          <a:prstGeom prst="rect">
            <a:avLst/>
          </a:prstGeom>
        </p:spPr>
      </p:pic>
      <p:sp>
        <p:nvSpPr>
          <p:cNvPr id="5" name="Text 1"/>
          <p:cNvSpPr/>
          <p:nvPr/>
        </p:nvSpPr>
        <p:spPr>
          <a:xfrm>
            <a:off x="1426964" y="2042398"/>
            <a:ext cx="2575441" cy="287655"/>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Employee Engagement</a:t>
            </a:r>
            <a:endParaRPr lang="en-US" sz="1800" dirty="0"/>
          </a:p>
        </p:txBody>
      </p:sp>
      <p:sp>
        <p:nvSpPr>
          <p:cNvPr id="6" name="Text 2"/>
          <p:cNvSpPr/>
          <p:nvPr/>
        </p:nvSpPr>
        <p:spPr>
          <a:xfrm>
            <a:off x="1426964" y="2440424"/>
            <a:ext cx="6980515" cy="1178719"/>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Our latest engagement survey shows 86% satisfaction rate, with particular strengths in work-life balance, career development opportunities, and team collaboration. This correlates directly with reduced turnover and improved productivity metrics visible in the dashboard.</a:t>
            </a:r>
            <a:endParaRPr lang="en-US" sz="1400" dirty="0"/>
          </a:p>
        </p:txBody>
      </p:sp>
      <p:pic>
        <p:nvPicPr>
          <p:cNvPr id="7" name="Image 2" descr="preencoded.png"/>
          <p:cNvPicPr>
            <a:picLocks noChangeAspect="1"/>
          </p:cNvPicPr>
          <p:nvPr/>
        </p:nvPicPr>
        <p:blipFill>
          <a:blip r:embed="rId4">
            <a:extLst>
              <a:ext uri="{96DAC541-7B7A-43D3-8B79-37D633B846F1}">
                <asvg:svgBlip xmlns:asvg="http://schemas.microsoft.com/office/drawing/2016/SVG/main" xmlns="" r:embed="rId6"/>
              </a:ext>
            </a:extLst>
          </a:blip>
          <a:stretch>
            <a:fillRect/>
          </a:stretch>
        </p:blipFill>
        <p:spPr>
          <a:xfrm>
            <a:off x="736521" y="3987403"/>
            <a:ext cx="460296" cy="460296"/>
          </a:xfrm>
          <a:prstGeom prst="rect">
            <a:avLst/>
          </a:prstGeom>
        </p:spPr>
      </p:pic>
      <p:sp>
        <p:nvSpPr>
          <p:cNvPr id="8" name="Text 3"/>
          <p:cNvSpPr/>
          <p:nvPr/>
        </p:nvSpPr>
        <p:spPr>
          <a:xfrm>
            <a:off x="1426964" y="4096703"/>
            <a:ext cx="2301716" cy="287655"/>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Skills Development</a:t>
            </a:r>
            <a:endParaRPr lang="en-US" sz="1800" dirty="0"/>
          </a:p>
        </p:txBody>
      </p:sp>
      <p:sp>
        <p:nvSpPr>
          <p:cNvPr id="9" name="Text 4"/>
          <p:cNvSpPr/>
          <p:nvPr/>
        </p:nvSpPr>
        <p:spPr>
          <a:xfrm>
            <a:off x="1426964" y="4494728"/>
            <a:ext cx="6980515" cy="1178719"/>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Over 2,400 training hours completed this quarter across technical and leadership programmes. Upskilling initiatives have enhanced team capabilities in emerging technologies, project management, and customer-centric design thinking methodologies.</a:t>
            </a:r>
            <a:endParaRPr lang="en-US" sz="1400" dirty="0"/>
          </a:p>
        </p:txBody>
      </p:sp>
      <p:pic>
        <p:nvPicPr>
          <p:cNvPr id="10" name="Image 3" descr="preencoded.png"/>
          <p:cNvPicPr>
            <a:picLocks noChangeAspect="1"/>
          </p:cNvPicPr>
          <p:nvPr/>
        </p:nvPicPr>
        <p:blipFill>
          <a:blip r:embed="rId4">
            <a:extLst>
              <a:ext uri="{96DAC541-7B7A-43D3-8B79-37D633B846F1}">
                <asvg:svgBlip xmlns:asvg="http://schemas.microsoft.com/office/drawing/2016/SVG/main" xmlns="" r:embed="rId7"/>
              </a:ext>
            </a:extLst>
          </a:blip>
          <a:stretch>
            <a:fillRect/>
          </a:stretch>
        </p:blipFill>
        <p:spPr>
          <a:xfrm>
            <a:off x="736521" y="6041707"/>
            <a:ext cx="460296" cy="460296"/>
          </a:xfrm>
          <a:prstGeom prst="rect">
            <a:avLst/>
          </a:prstGeom>
        </p:spPr>
      </p:pic>
      <p:sp>
        <p:nvSpPr>
          <p:cNvPr id="11" name="Text 5"/>
          <p:cNvSpPr/>
          <p:nvPr/>
        </p:nvSpPr>
        <p:spPr>
          <a:xfrm>
            <a:off x="1426964" y="6151007"/>
            <a:ext cx="2301716" cy="287655"/>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Diversity &amp; Inclusion</a:t>
            </a:r>
            <a:endParaRPr lang="en-US" sz="1800" dirty="0"/>
          </a:p>
        </p:txBody>
      </p:sp>
      <p:sp>
        <p:nvSpPr>
          <p:cNvPr id="12" name="Text 6"/>
          <p:cNvSpPr/>
          <p:nvPr/>
        </p:nvSpPr>
        <p:spPr>
          <a:xfrm>
            <a:off x="1426964" y="6549033"/>
            <a:ext cx="6980515" cy="1178719"/>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Our commitment to building diverse teams shows measurable progress, with 43% representation from underrepresented groups and 38% women in leadership roles. Inclusive practices drive innovation and better decision-making across the organisation.</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1403" y="516612"/>
            <a:ext cx="7530822" cy="587097"/>
          </a:xfrm>
          <a:prstGeom prst="rect">
            <a:avLst/>
          </a:prstGeom>
          <a:noFill/>
          <a:ln/>
        </p:spPr>
        <p:txBody>
          <a:bodyPr wrap="none" lIns="0" tIns="0" rIns="0" bIns="0" rtlCol="0" anchor="t"/>
          <a:lstStyle/>
          <a:p>
            <a:pPr marL="0" indent="0" algn="l">
              <a:lnSpc>
                <a:spcPts val="4600"/>
              </a:lnSpc>
              <a:buNone/>
            </a:pPr>
            <a:r>
              <a:rPr lang="en-US" sz="3650" b="1" dirty="0">
                <a:solidFill>
                  <a:srgbClr val="000000"/>
                </a:solidFill>
                <a:latin typeface="Inter Bold" pitchFamily="34" charset="0"/>
                <a:ea typeface="Inter Bold" pitchFamily="34" charset="-122"/>
                <a:cs typeface="Inter Bold" pitchFamily="34" charset="-120"/>
              </a:rPr>
              <a:t>Key Takeaways and Action Items</a:t>
            </a:r>
            <a:endParaRPr lang="en-US" sz="3650" dirty="0"/>
          </a:p>
        </p:txBody>
      </p:sp>
      <p:sp>
        <p:nvSpPr>
          <p:cNvPr id="3" name="Text 1"/>
          <p:cNvSpPr/>
          <p:nvPr/>
        </p:nvSpPr>
        <p:spPr>
          <a:xfrm>
            <a:off x="751403" y="1479352"/>
            <a:ext cx="187762" cy="23479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Light" pitchFamily="34" charset="0"/>
                <a:ea typeface="Inter Light" pitchFamily="34" charset="-122"/>
                <a:cs typeface="Inter Light" pitchFamily="34" charset="-120"/>
              </a:rPr>
              <a:t>01</a:t>
            </a:r>
            <a:endParaRPr lang="en-US" sz="1450" dirty="0"/>
          </a:p>
        </p:txBody>
      </p:sp>
      <p:sp>
        <p:nvSpPr>
          <p:cNvPr id="4" name="Shape 2"/>
          <p:cNvSpPr/>
          <p:nvPr/>
        </p:nvSpPr>
        <p:spPr>
          <a:xfrm>
            <a:off x="751403" y="1775698"/>
            <a:ext cx="6469856" cy="22860"/>
          </a:xfrm>
          <a:prstGeom prst="rect">
            <a:avLst/>
          </a:prstGeom>
          <a:solidFill>
            <a:srgbClr val="4950BC"/>
          </a:solidFill>
          <a:ln/>
        </p:spPr>
      </p:sp>
      <p:sp>
        <p:nvSpPr>
          <p:cNvPr id="5" name="Text 3"/>
          <p:cNvSpPr/>
          <p:nvPr/>
        </p:nvSpPr>
        <p:spPr>
          <a:xfrm>
            <a:off x="751403" y="1915239"/>
            <a:ext cx="3279219" cy="293489"/>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Sustain Revenue Momentum</a:t>
            </a:r>
            <a:endParaRPr lang="en-US" sz="1800" dirty="0"/>
          </a:p>
        </p:txBody>
      </p:sp>
      <p:sp>
        <p:nvSpPr>
          <p:cNvPr id="6" name="Text 4"/>
          <p:cNvSpPr/>
          <p:nvPr/>
        </p:nvSpPr>
        <p:spPr>
          <a:xfrm>
            <a:off x="751403" y="2321362"/>
            <a:ext cx="6469856" cy="60102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Continue investing in high-performing channels and optimise conversion funnels to maintain 30%+ growth trajectory</a:t>
            </a:r>
            <a:endParaRPr lang="en-US" sz="1450" dirty="0"/>
          </a:p>
        </p:txBody>
      </p:sp>
      <p:sp>
        <p:nvSpPr>
          <p:cNvPr id="7" name="Text 5"/>
          <p:cNvSpPr/>
          <p:nvPr/>
        </p:nvSpPr>
        <p:spPr>
          <a:xfrm>
            <a:off x="7409021" y="1479352"/>
            <a:ext cx="187762" cy="23479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Light" pitchFamily="34" charset="0"/>
                <a:ea typeface="Inter Light" pitchFamily="34" charset="-122"/>
                <a:cs typeface="Inter Light" pitchFamily="34" charset="-120"/>
              </a:rPr>
              <a:t>02</a:t>
            </a:r>
            <a:endParaRPr lang="en-US" sz="1450" dirty="0"/>
          </a:p>
        </p:txBody>
      </p:sp>
      <p:sp>
        <p:nvSpPr>
          <p:cNvPr id="8" name="Shape 6"/>
          <p:cNvSpPr/>
          <p:nvPr/>
        </p:nvSpPr>
        <p:spPr>
          <a:xfrm>
            <a:off x="7409021" y="1775698"/>
            <a:ext cx="6469975" cy="22860"/>
          </a:xfrm>
          <a:prstGeom prst="rect">
            <a:avLst/>
          </a:prstGeom>
          <a:solidFill>
            <a:srgbClr val="4950BC"/>
          </a:solidFill>
          <a:ln/>
        </p:spPr>
      </p:sp>
      <p:sp>
        <p:nvSpPr>
          <p:cNvPr id="9" name="Text 7"/>
          <p:cNvSpPr/>
          <p:nvPr/>
        </p:nvSpPr>
        <p:spPr>
          <a:xfrm>
            <a:off x="7409021" y="1915239"/>
            <a:ext cx="3524726" cy="293489"/>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Enhance Customer Experience</a:t>
            </a:r>
            <a:endParaRPr lang="en-US" sz="1800" dirty="0"/>
          </a:p>
        </p:txBody>
      </p:sp>
      <p:sp>
        <p:nvSpPr>
          <p:cNvPr id="10" name="Text 8"/>
          <p:cNvSpPr/>
          <p:nvPr/>
        </p:nvSpPr>
        <p:spPr>
          <a:xfrm>
            <a:off x="7409021" y="2321362"/>
            <a:ext cx="6469975" cy="60102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Leverage engagement data to personalise user journeys and reduce friction points in the platform</a:t>
            </a:r>
            <a:endParaRPr lang="en-US" sz="1450" dirty="0"/>
          </a:p>
        </p:txBody>
      </p:sp>
      <p:sp>
        <p:nvSpPr>
          <p:cNvPr id="11" name="Text 9"/>
          <p:cNvSpPr/>
          <p:nvPr/>
        </p:nvSpPr>
        <p:spPr>
          <a:xfrm>
            <a:off x="751403" y="3251002"/>
            <a:ext cx="187762" cy="23479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Light" pitchFamily="34" charset="0"/>
                <a:ea typeface="Inter Light" pitchFamily="34" charset="-122"/>
                <a:cs typeface="Inter Light" pitchFamily="34" charset="-120"/>
              </a:rPr>
              <a:t>03</a:t>
            </a:r>
            <a:endParaRPr lang="en-US" sz="1450" dirty="0"/>
          </a:p>
        </p:txBody>
      </p:sp>
      <p:sp>
        <p:nvSpPr>
          <p:cNvPr id="12" name="Shape 10"/>
          <p:cNvSpPr/>
          <p:nvPr/>
        </p:nvSpPr>
        <p:spPr>
          <a:xfrm>
            <a:off x="751403" y="3547348"/>
            <a:ext cx="6469856" cy="22860"/>
          </a:xfrm>
          <a:prstGeom prst="rect">
            <a:avLst/>
          </a:prstGeom>
          <a:solidFill>
            <a:srgbClr val="4950BC"/>
          </a:solidFill>
          <a:ln/>
        </p:spPr>
      </p:sp>
      <p:sp>
        <p:nvSpPr>
          <p:cNvPr id="13" name="Text 11"/>
          <p:cNvSpPr/>
          <p:nvPr/>
        </p:nvSpPr>
        <p:spPr>
          <a:xfrm>
            <a:off x="751403" y="3686889"/>
            <a:ext cx="3229213" cy="293489"/>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Scale Operational Efficiency</a:t>
            </a:r>
            <a:endParaRPr lang="en-US" sz="1800" dirty="0"/>
          </a:p>
        </p:txBody>
      </p:sp>
      <p:sp>
        <p:nvSpPr>
          <p:cNvPr id="14" name="Text 12"/>
          <p:cNvSpPr/>
          <p:nvPr/>
        </p:nvSpPr>
        <p:spPr>
          <a:xfrm>
            <a:off x="751403" y="4093012"/>
            <a:ext cx="6469856" cy="60102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Expand automation initiatives across additional workflows to further reduce costs and improve delivery speed</a:t>
            </a:r>
            <a:endParaRPr lang="en-US" sz="1450" dirty="0"/>
          </a:p>
        </p:txBody>
      </p:sp>
      <p:sp>
        <p:nvSpPr>
          <p:cNvPr id="15" name="Text 13"/>
          <p:cNvSpPr/>
          <p:nvPr/>
        </p:nvSpPr>
        <p:spPr>
          <a:xfrm>
            <a:off x="7409021" y="3251002"/>
            <a:ext cx="187762" cy="23479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Light" pitchFamily="34" charset="0"/>
                <a:ea typeface="Inter Light" pitchFamily="34" charset="-122"/>
                <a:cs typeface="Inter Light" pitchFamily="34" charset="-120"/>
              </a:rPr>
              <a:t>04</a:t>
            </a:r>
            <a:endParaRPr lang="en-US" sz="1450" dirty="0"/>
          </a:p>
        </p:txBody>
      </p:sp>
      <p:sp>
        <p:nvSpPr>
          <p:cNvPr id="16" name="Shape 14"/>
          <p:cNvSpPr/>
          <p:nvPr/>
        </p:nvSpPr>
        <p:spPr>
          <a:xfrm>
            <a:off x="7409021" y="3547348"/>
            <a:ext cx="6469975" cy="22860"/>
          </a:xfrm>
          <a:prstGeom prst="rect">
            <a:avLst/>
          </a:prstGeom>
          <a:solidFill>
            <a:srgbClr val="4950BC"/>
          </a:solidFill>
          <a:ln/>
        </p:spPr>
      </p:sp>
      <p:sp>
        <p:nvSpPr>
          <p:cNvPr id="17" name="Text 15"/>
          <p:cNvSpPr/>
          <p:nvPr/>
        </p:nvSpPr>
        <p:spPr>
          <a:xfrm>
            <a:off x="7409021" y="3686889"/>
            <a:ext cx="3111341" cy="293489"/>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Execute Strategic Priorities</a:t>
            </a:r>
            <a:endParaRPr lang="en-US" sz="1800" dirty="0"/>
          </a:p>
        </p:txBody>
      </p:sp>
      <p:sp>
        <p:nvSpPr>
          <p:cNvPr id="18" name="Text 16"/>
          <p:cNvSpPr/>
          <p:nvPr/>
        </p:nvSpPr>
        <p:spPr>
          <a:xfrm>
            <a:off x="7409021" y="4093012"/>
            <a:ext cx="6469975" cy="60102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Allocate resources to market expansion, product innovation, and partnership initiatives with clear accountability</a:t>
            </a:r>
            <a:endParaRPr lang="en-US" sz="1450" dirty="0"/>
          </a:p>
        </p:txBody>
      </p:sp>
      <p:sp>
        <p:nvSpPr>
          <p:cNvPr id="19" name="Text 17"/>
          <p:cNvSpPr/>
          <p:nvPr/>
        </p:nvSpPr>
        <p:spPr>
          <a:xfrm>
            <a:off x="751403" y="5022652"/>
            <a:ext cx="187762" cy="23479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Light" pitchFamily="34" charset="0"/>
                <a:ea typeface="Inter Light" pitchFamily="34" charset="-122"/>
                <a:cs typeface="Inter Light" pitchFamily="34" charset="-120"/>
              </a:rPr>
              <a:t>05</a:t>
            </a:r>
            <a:endParaRPr lang="en-US" sz="1450" dirty="0"/>
          </a:p>
        </p:txBody>
      </p:sp>
      <p:sp>
        <p:nvSpPr>
          <p:cNvPr id="20" name="Shape 18"/>
          <p:cNvSpPr/>
          <p:nvPr/>
        </p:nvSpPr>
        <p:spPr>
          <a:xfrm>
            <a:off x="751403" y="5318998"/>
            <a:ext cx="6469856" cy="22860"/>
          </a:xfrm>
          <a:prstGeom prst="rect">
            <a:avLst/>
          </a:prstGeom>
          <a:solidFill>
            <a:srgbClr val="4950BC"/>
          </a:solidFill>
          <a:ln/>
        </p:spPr>
      </p:sp>
      <p:sp>
        <p:nvSpPr>
          <p:cNvPr id="21" name="Text 19"/>
          <p:cNvSpPr/>
          <p:nvPr/>
        </p:nvSpPr>
        <p:spPr>
          <a:xfrm>
            <a:off x="751403" y="5458539"/>
            <a:ext cx="2646521" cy="293489"/>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Monitor Risk Indicators</a:t>
            </a:r>
            <a:endParaRPr lang="en-US" sz="1800" dirty="0"/>
          </a:p>
        </p:txBody>
      </p:sp>
      <p:sp>
        <p:nvSpPr>
          <p:cNvPr id="22" name="Text 20"/>
          <p:cNvSpPr/>
          <p:nvPr/>
        </p:nvSpPr>
        <p:spPr>
          <a:xfrm>
            <a:off x="751403" y="5864662"/>
            <a:ext cx="6469856" cy="60102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Implement early warning systems for identified risk factors and maintain agile response capabilities</a:t>
            </a:r>
            <a:endParaRPr lang="en-US" sz="1450" dirty="0"/>
          </a:p>
        </p:txBody>
      </p:sp>
      <p:sp>
        <p:nvSpPr>
          <p:cNvPr id="23" name="Text 21"/>
          <p:cNvSpPr/>
          <p:nvPr/>
        </p:nvSpPr>
        <p:spPr>
          <a:xfrm>
            <a:off x="7409021" y="5022652"/>
            <a:ext cx="187762" cy="23479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Light" pitchFamily="34" charset="0"/>
                <a:ea typeface="Inter Light" pitchFamily="34" charset="-122"/>
                <a:cs typeface="Inter Light" pitchFamily="34" charset="-120"/>
              </a:rPr>
              <a:t>06</a:t>
            </a:r>
            <a:endParaRPr lang="en-US" sz="1450" dirty="0"/>
          </a:p>
        </p:txBody>
      </p:sp>
      <p:sp>
        <p:nvSpPr>
          <p:cNvPr id="24" name="Shape 22"/>
          <p:cNvSpPr/>
          <p:nvPr/>
        </p:nvSpPr>
        <p:spPr>
          <a:xfrm>
            <a:off x="7409021" y="5318998"/>
            <a:ext cx="6469975" cy="22860"/>
          </a:xfrm>
          <a:prstGeom prst="rect">
            <a:avLst/>
          </a:prstGeom>
          <a:solidFill>
            <a:srgbClr val="4950BC"/>
          </a:solidFill>
          <a:ln/>
        </p:spPr>
      </p:sp>
      <p:sp>
        <p:nvSpPr>
          <p:cNvPr id="25" name="Text 23"/>
          <p:cNvSpPr/>
          <p:nvPr/>
        </p:nvSpPr>
        <p:spPr>
          <a:xfrm>
            <a:off x="7409021" y="5458539"/>
            <a:ext cx="2348270" cy="293489"/>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Invest in People</a:t>
            </a:r>
            <a:endParaRPr lang="en-US" sz="1800" dirty="0"/>
          </a:p>
        </p:txBody>
      </p:sp>
      <p:sp>
        <p:nvSpPr>
          <p:cNvPr id="26" name="Text 24"/>
          <p:cNvSpPr/>
          <p:nvPr/>
        </p:nvSpPr>
        <p:spPr>
          <a:xfrm>
            <a:off x="7409021" y="5864662"/>
            <a:ext cx="6469975" cy="60102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Continue strengthening organisational health through development programmes, engagement initiatives, and inclusive practices</a:t>
            </a:r>
            <a:endParaRPr lang="en-US" sz="1450" dirty="0"/>
          </a:p>
        </p:txBody>
      </p:sp>
      <p:sp>
        <p:nvSpPr>
          <p:cNvPr id="27" name="Text 25"/>
          <p:cNvSpPr/>
          <p:nvPr/>
        </p:nvSpPr>
        <p:spPr>
          <a:xfrm>
            <a:off x="751403" y="6817876"/>
            <a:ext cx="13127593" cy="901541"/>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The dashboard data presents a compelling narrative of growth, efficiency, and strategic execution. By focusing on these action items, we position ourselves to capitalise on market opportunities whilst managing risks effectively. Regular dashboard monitoring will ensure we maintain alignment with objectives and adapt quickly to changing conditions.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766</Words>
  <Application>Microsoft Office PowerPoint</Application>
  <PresentationFormat>Custom</PresentationFormat>
  <Paragraphs>89</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Arial</vt:lpstr>
      <vt:lpstr>Inter Bold</vt:lpstr>
      <vt:lpstr>Inter Light</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HP</dc:creator>
  <cp:lastModifiedBy>HP</cp:lastModifiedBy>
  <cp:revision>2</cp:revision>
  <dcterms:created xsi:type="dcterms:W3CDTF">2025-12-30T16:32:59Z</dcterms:created>
  <dcterms:modified xsi:type="dcterms:W3CDTF">2025-12-30T16:41:08Z</dcterms:modified>
</cp:coreProperties>
</file>